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7" r:id="rId9"/>
    <p:sldId id="265" r:id="rId10"/>
    <p:sldId id="268" r:id="rId11"/>
    <p:sldId id="269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3C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6" y="2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A7650-2DCA-F78D-36C1-C15B24963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9EB2BD-0FAE-3D00-7A8A-07FD44F69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FD0080-9C44-60DD-CF0A-14E5607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515B-3F0A-4D49-872C-EC54EDC2CCD6}" type="datetimeFigureOut">
              <a:rPr lang="de-CH" smtClean="0"/>
              <a:t>30.10.2025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6CC168-9CDE-C5EC-62D9-F76BE7AB8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7CBD98-C6B8-1F91-16F6-F6F40DB90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A8D-7988-4DAB-BB5B-99C84BAC19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552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48EBF-5F9D-952A-6CF4-ACC63F6A6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B504B87-9302-C5B8-6C0E-B65C8984E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B472BA-AF35-9655-9118-0F8B8A9F2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515B-3F0A-4D49-872C-EC54EDC2CCD6}" type="datetimeFigureOut">
              <a:rPr lang="de-CH" smtClean="0"/>
              <a:t>30.10.2025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887F42-7C0A-A179-E273-EE0DA07B6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EC779B-D309-06EC-A2C1-80C073FF4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A8D-7988-4DAB-BB5B-99C84BAC19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708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A664ACA-54A6-CF74-60C4-F73BB3803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9EC3324-759E-5D30-6A5B-90F42D123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A2A88F-C142-744E-B47F-59C86155E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515B-3F0A-4D49-872C-EC54EDC2CCD6}" type="datetimeFigureOut">
              <a:rPr lang="de-CH" smtClean="0"/>
              <a:t>30.10.2025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0440BE-9A14-FB1E-E3DD-ADFD37AB7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D7276A-5DE0-2B69-4430-17E638F8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A8D-7988-4DAB-BB5B-99C84BAC19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5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FC44CA-42C7-2AF5-B964-E64B2FE8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5D6D3E-16E3-5247-B147-50822B80A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AA92A4-E7D2-E8FC-69D8-5C6923F0C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515B-3F0A-4D49-872C-EC54EDC2CCD6}" type="datetimeFigureOut">
              <a:rPr lang="de-CH" smtClean="0"/>
              <a:t>30.10.2025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10A012-9833-33EB-3E15-34301B8DC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03E6D6-86E8-8C0F-CE31-01C77F766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A8D-7988-4DAB-BB5B-99C84BAC19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136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4C188-DD35-01EA-00E6-5D6F38B26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AA06F3-F7C5-293B-7C85-891B1615E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FB116E-103D-677C-4D9A-045F68D4D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515B-3F0A-4D49-872C-EC54EDC2CCD6}" type="datetimeFigureOut">
              <a:rPr lang="de-CH" smtClean="0"/>
              <a:t>30.10.2025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AD0A34-47B8-3F7C-BDBB-7864580B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7552B4-76DC-5663-BEB3-350C3BCC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A8D-7988-4DAB-BB5B-99C84BAC19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832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6FC40-5777-7FB1-D82C-4E055BC86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38F30F-D066-6FAF-D2D3-1DADE090A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F5C3876-8E71-43E7-62AB-0DC18CB1F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52B459-8948-9E6A-8819-3CE275ED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515B-3F0A-4D49-872C-EC54EDC2CCD6}" type="datetimeFigureOut">
              <a:rPr lang="de-CH" smtClean="0"/>
              <a:t>30.10.2025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5BD84B-48D2-566A-EC8B-3CFB28A1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8927AF-0521-A4EF-3136-8D54511B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A8D-7988-4DAB-BB5B-99C84BAC19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513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C7EFA-9556-95C0-1DB9-A0336016F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9F7383-6743-6E79-22A3-4B75A0D6E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B99120C-79EB-EF14-96E7-ACAEBBC5C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CEEEEB-F99F-D024-2AB7-88FDAF46F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2B9223B-11F0-0985-6FCE-06FEE5B3DA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961A0CE-F841-5F0C-2E0D-F14D5860E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515B-3F0A-4D49-872C-EC54EDC2CCD6}" type="datetimeFigureOut">
              <a:rPr lang="de-CH" smtClean="0"/>
              <a:t>30.10.2025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660A6AB-BD49-C36B-A2D6-423CB7DCC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6F847B9-6A79-CE68-6824-A9A0F217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A8D-7988-4DAB-BB5B-99C84BAC19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252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D000A5-8C2C-D42D-3E2F-0D6B3FE5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149D49-B18A-2C48-CE00-D58053C1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515B-3F0A-4D49-872C-EC54EDC2CCD6}" type="datetimeFigureOut">
              <a:rPr lang="de-CH" smtClean="0"/>
              <a:t>30.10.2025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A20271-FF95-F1EE-4108-97C4E8C6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9743A1-6C9D-4041-143B-EF45E100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A8D-7988-4DAB-BB5B-99C84BAC19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455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259D9C9-0F7E-B012-993A-0B5EA1E88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515B-3F0A-4D49-872C-EC54EDC2CCD6}" type="datetimeFigureOut">
              <a:rPr lang="de-CH" smtClean="0"/>
              <a:t>30.10.2025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AA51C03-A5F0-DED9-F425-B51DFF058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B397B2-54F3-2739-0F76-E31132D3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A8D-7988-4DAB-BB5B-99C84BAC19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153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1745B-266C-CA0C-14E4-68AFD7BB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8C3673-1541-26C9-E729-193A4D011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F8D2DBD-D412-3B40-22A3-B9471D6A6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C9D69C1-ED73-EC3B-ED9D-D5AC2945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515B-3F0A-4D49-872C-EC54EDC2CCD6}" type="datetimeFigureOut">
              <a:rPr lang="de-CH" smtClean="0"/>
              <a:t>30.10.2025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52C931-2260-35E6-ACC8-A6C819FAA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F782AA-95C7-8158-2878-A3BB0F0A5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A8D-7988-4DAB-BB5B-99C84BAC19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408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D37D2-2A12-7BB7-42B3-04A7C594D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3B17A39-473F-81B5-020B-4A0E35147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AAB6428-0A4B-BB93-6C85-CBA51CA06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81CB1F-F475-B9CE-2539-947C91F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515B-3F0A-4D49-872C-EC54EDC2CCD6}" type="datetimeFigureOut">
              <a:rPr lang="de-CH" smtClean="0"/>
              <a:t>30.10.2025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E0E657-0C0B-38CB-D78A-9A2EA25B3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67C6CA-C785-C733-C5EB-3ADD0E1A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A8D-7988-4DAB-BB5B-99C84BAC19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461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DCC153C-8F11-FF4E-4D38-FFB2D79A8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FDBFB7-1333-1ED0-62E9-706980FEB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BC28EC-5392-185F-DA69-CEC92D6F70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B515B-3F0A-4D49-872C-EC54EDC2CCD6}" type="datetimeFigureOut">
              <a:rPr lang="de-CH" smtClean="0"/>
              <a:t>30.10.2025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BC3418-624A-DA9B-0ED9-003B12802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F68D58-829C-5EDA-C7F8-42D23DE59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DEA8D-7988-4DAB-BB5B-99C84BAC19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203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vbb-apbb.ch/anmeldeformular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michel.waelti@esb.ch" TargetMode="External"/><Relationship Id="rId3" Type="http://schemas.openxmlformats.org/officeDocument/2006/relationships/hyperlink" Target="mailto:livia.muehlheim@biel-bienne.ch" TargetMode="External"/><Relationship Id="rId7" Type="http://schemas.openxmlformats.org/officeDocument/2006/relationships/hyperlink" Target="mailto:kathrin.affolter@biel-bienne.ch" TargetMode="External"/><Relationship Id="rId2" Type="http://schemas.openxmlformats.org/officeDocument/2006/relationships/hyperlink" Target="mailto:daniel.gunziger@biel-bienne.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homasholzer@holzerfami.ch" TargetMode="External"/><Relationship Id="rId11" Type="http://schemas.openxmlformats.org/officeDocument/2006/relationships/hyperlink" Target="mailto:sara.plutino@bibliobiel.ch" TargetMode="External"/><Relationship Id="rId5" Type="http://schemas.openxmlformats.org/officeDocument/2006/relationships/hyperlink" Target="mailto:sabrina.deubel@bluewin.ch" TargetMode="External"/><Relationship Id="rId10" Type="http://schemas.openxmlformats.org/officeDocument/2006/relationships/hyperlink" Target="mailto:luzius.brotbek@biel-bienne.ch" TargetMode="External"/><Relationship Id="rId4" Type="http://schemas.openxmlformats.org/officeDocument/2006/relationships/hyperlink" Target="mailto:farah.fasiolo@biel-bienne.ch" TargetMode="External"/><Relationship Id="rId9" Type="http://schemas.openxmlformats.org/officeDocument/2006/relationships/hyperlink" Target="mailto:evtelya.kaya@biel-bienne.ch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hyperlink" Target="mailto:farah.fasiolo@biel-bienne.ch" TargetMode="External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hyperlink" Target="https://oeffentlichespersonal.ch/#dienstleistungen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hyperlink" Target="https://zv.rewardo.ch/" TargetMode="External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DED665-8823-6298-BD02-930071C67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5490971"/>
            <a:ext cx="6962072" cy="1159200"/>
          </a:xfrm>
        </p:spPr>
        <p:txBody>
          <a:bodyPr anchor="ctr">
            <a:normAutofit/>
          </a:bodyPr>
          <a:lstStyle/>
          <a:p>
            <a:pPr algn="l"/>
            <a:r>
              <a:rPr lang="de-CH" sz="2800" dirty="0">
                <a:solidFill>
                  <a:srgbClr val="FFFFFF"/>
                </a:solidFill>
                <a:latin typeface="Outfit" pitchFamily="2" charset="0"/>
                <a:cs typeface="Akkurat TT Light" panose="020B0404020101020102" pitchFamily="34" charset="0"/>
              </a:rPr>
              <a:t>Vorstellung des Personalverband der Stadt Biel/Bienne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1D3E3F-D1FE-ECAA-F924-BBEB659CA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6522" y="5633765"/>
            <a:ext cx="3408555" cy="873612"/>
          </a:xfrm>
        </p:spPr>
        <p:txBody>
          <a:bodyPr anchor="ctr">
            <a:normAutofit fontScale="77500" lnSpcReduction="20000"/>
          </a:bodyPr>
          <a:lstStyle/>
          <a:p>
            <a:pPr algn="l"/>
            <a:r>
              <a:rPr lang="de-CH" sz="2000" dirty="0">
                <a:solidFill>
                  <a:srgbClr val="FFFFFF"/>
                </a:solidFill>
                <a:latin typeface="Outfit" pitchFamily="2" charset="0"/>
              </a:rPr>
              <a:t>Sozialdienst / Service social</a:t>
            </a:r>
          </a:p>
          <a:p>
            <a:pPr algn="l"/>
            <a:r>
              <a:rPr lang="de-CH" sz="2000" dirty="0">
                <a:solidFill>
                  <a:srgbClr val="FFFFFF"/>
                </a:solidFill>
                <a:latin typeface="Outfit" pitchFamily="2" charset="0"/>
              </a:rPr>
              <a:t>Donnerstag, 15. Januar 2026</a:t>
            </a:r>
          </a:p>
          <a:p>
            <a:pPr algn="l"/>
            <a:r>
              <a:rPr lang="de-CH" sz="2000" dirty="0">
                <a:solidFill>
                  <a:srgbClr val="FFFFFF"/>
                </a:solidFill>
                <a:latin typeface="Outfit" pitchFamily="2" charset="0"/>
              </a:rPr>
              <a:t>Urs Stauffer</a:t>
            </a:r>
          </a:p>
        </p:txBody>
      </p:sp>
      <p:pic>
        <p:nvPicPr>
          <p:cNvPr id="8" name="Grafik 7" descr="Ein Bild, das Text, Screenshot, Schrift, Grafiken enthält.&#10;&#10;Automatisch generierte Beschreibung">
            <a:extLst>
              <a:ext uri="{FF2B5EF4-FFF2-40B4-BE49-F238E27FC236}">
                <a16:creationId xmlns:a16="http://schemas.microsoft.com/office/drawing/2014/main" id="{0D53405F-8DA3-3C2C-03CB-5E1E4BCF1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37" y="1058655"/>
            <a:ext cx="11351529" cy="28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25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CBD1EF-7FA4-8F00-46E9-2BC3F48B2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6940" y="649480"/>
            <a:ext cx="7527835" cy="5546047"/>
          </a:xfrm>
        </p:spPr>
        <p:txBody>
          <a:bodyPr anchor="t" anchorCtr="0">
            <a:normAutofit/>
          </a:bodyPr>
          <a:lstStyle/>
          <a:p>
            <a:pPr marL="0" indent="0" algn="ctr">
              <a:buNone/>
            </a:pPr>
            <a:endParaRPr lang="de-CH" b="1" i="0" u="none" strike="noStrike" dirty="0">
              <a:solidFill>
                <a:srgbClr val="000000"/>
              </a:solidFill>
              <a:effectLst/>
              <a:latin typeface="Outfit" pitchFamily="2" charset="0"/>
              <a:cs typeface="Akkurat TT Light" panose="020B0404020101020102" pitchFamily="34" charset="0"/>
            </a:endParaRPr>
          </a:p>
          <a:p>
            <a:pPr marL="0" indent="0">
              <a:buNone/>
            </a:pPr>
            <a:endParaRPr lang="de-CH" dirty="0">
              <a:latin typeface="Outfit" pitchFamily="2" charset="0"/>
              <a:cs typeface="Akkurat TT Light" panose="020B0404020101020102" pitchFamily="34" charset="0"/>
            </a:endParaRPr>
          </a:p>
          <a:p>
            <a:pPr marL="0" indent="0">
              <a:buNone/>
            </a:pPr>
            <a:r>
              <a:rPr lang="de-CH" sz="2600" b="1" dirty="0">
                <a:latin typeface="Outfit" pitchFamily="2" charset="0"/>
                <a:cs typeface="Akkurat TT Light" panose="020B0404020101020102" pitchFamily="34" charset="0"/>
              </a:rPr>
              <a:t>Sie können Sich anmelden über: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600" dirty="0">
                <a:latin typeface="Outfit" pitchFamily="2" charset="0"/>
                <a:cs typeface="Akkurat TT Light" panose="020B0404020101020102" pitchFamily="34" charset="0"/>
              </a:rPr>
              <a:t>die Webseite des PVBB</a:t>
            </a:r>
          </a:p>
          <a:p>
            <a:pPr lvl="1"/>
            <a:r>
              <a:rPr lang="de-CH" sz="2600" dirty="0">
                <a:latin typeface="Outfit" pitchFamily="2" charset="0"/>
                <a:cs typeface="Akkurat TT Light" panose="020B0404020101020102" pitchFamily="34" charset="0"/>
                <a:hlinkClick r:id="rId2"/>
              </a:rPr>
              <a:t>https://pvbb-apbb.ch/anmeldeformular.htm</a:t>
            </a:r>
            <a:endParaRPr lang="de-CH" sz="2600" dirty="0">
              <a:latin typeface="Outfit" pitchFamily="2" charset="0"/>
              <a:cs typeface="Akkurat TT Light" panose="020B0404020101020102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CH" sz="2600" dirty="0">
                <a:latin typeface="Outfit" pitchFamily="2" charset="0"/>
                <a:cs typeface="Akkurat TT Light" panose="020B0404020101020102" pitchFamily="34" charset="0"/>
              </a:rPr>
              <a:t>den Flyer des PVBB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600" dirty="0">
                <a:latin typeface="Outfit" pitchFamily="2" charset="0"/>
                <a:cs typeface="Akkurat TT Light" panose="020B0404020101020102" pitchFamily="34" charset="0"/>
              </a:rPr>
              <a:t>das Sekretariat des PVBB</a:t>
            </a:r>
          </a:p>
          <a:p>
            <a:pPr marL="0" indent="0">
              <a:buNone/>
            </a:pPr>
            <a:endParaRPr lang="de-CH" b="1" dirty="0">
              <a:latin typeface="Outfit" pitchFamily="2" charset="0"/>
              <a:cs typeface="Akkurat TT Light" panose="020B0404020101020102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de-CH" b="1" dirty="0">
              <a:latin typeface="Outfit" pitchFamily="2" charset="0"/>
              <a:cs typeface="Akkurat TT Light" panose="020B0404020101020102" pitchFamily="34" charset="0"/>
            </a:endParaRPr>
          </a:p>
          <a:p>
            <a:pPr marL="0" indent="0">
              <a:buNone/>
            </a:pPr>
            <a:r>
              <a:rPr lang="de-CH" b="1" dirty="0">
                <a:latin typeface="Outfit" pitchFamily="2" charset="0"/>
                <a:cs typeface="Akkurat TT Light" panose="020B0404020101020102" pitchFamily="34" charset="0"/>
              </a:rPr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7334127-22AE-FD0D-3E95-6476B19B5258}"/>
              </a:ext>
            </a:extLst>
          </p:cNvPr>
          <p:cNvSpPr txBox="1"/>
          <p:nvPr/>
        </p:nvSpPr>
        <p:spPr>
          <a:xfrm>
            <a:off x="31129" y="2525591"/>
            <a:ext cx="3460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3200" dirty="0">
                <a:solidFill>
                  <a:schemeClr val="bg1">
                    <a:lumMod val="95000"/>
                  </a:schemeClr>
                </a:solidFill>
                <a:latin typeface="Outfit" pitchFamily="2" charset="0"/>
              </a:rPr>
              <a:t>Wie werde ich Mitglied des PVBB</a:t>
            </a:r>
          </a:p>
        </p:txBody>
      </p:sp>
    </p:spTree>
    <p:extLst>
      <p:ext uri="{BB962C8B-B14F-4D97-AF65-F5344CB8AC3E}">
        <p14:creationId xmlns:p14="http://schemas.microsoft.com/office/powerpoint/2010/main" val="1124012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CBD1EF-7FA4-8F00-46E9-2BC3F48B2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t" anchorCtr="0">
            <a:normAutofit/>
          </a:bodyPr>
          <a:lstStyle/>
          <a:p>
            <a:pPr marL="0" indent="0" algn="ctr">
              <a:buNone/>
            </a:pPr>
            <a:endParaRPr lang="de-CH" b="1" i="0" u="none" strike="noStrike" dirty="0">
              <a:solidFill>
                <a:srgbClr val="000000"/>
              </a:solidFill>
              <a:effectLst/>
              <a:latin typeface="Outfit" pitchFamily="2" charset="0"/>
              <a:cs typeface="Akkurat TT Light" panose="020B0404020101020102" pitchFamily="34" charset="0"/>
            </a:endParaRPr>
          </a:p>
          <a:p>
            <a:pPr marL="457200" lvl="1" indent="0">
              <a:buNone/>
            </a:pPr>
            <a:r>
              <a:rPr lang="de-CH" sz="2600" dirty="0">
                <a:latin typeface="Outfit" pitchFamily="2" charset="0"/>
                <a:cs typeface="Akkurat TT Light" panose="020B0404020101020102" pitchFamily="34" charset="0"/>
              </a:rPr>
              <a:t>Haben Sie noch Fragen ?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de-CH" b="1" dirty="0">
              <a:latin typeface="Outfit" pitchFamily="2" charset="0"/>
              <a:cs typeface="Akkurat TT Light" panose="020B0404020101020102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de-CH" b="1" dirty="0">
              <a:latin typeface="Outfit" pitchFamily="2" charset="0"/>
              <a:cs typeface="Akkurat TT Light" panose="020B0404020101020102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de-CH" b="1" dirty="0">
              <a:latin typeface="Outfit" pitchFamily="2" charset="0"/>
              <a:cs typeface="Akkurat TT Light" panose="020B0404020101020102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de-CH" b="1" dirty="0">
              <a:latin typeface="Outfit" pitchFamily="2" charset="0"/>
              <a:cs typeface="Akkurat TT Light" panose="020B0404020101020102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de-CH" b="1" dirty="0">
              <a:latin typeface="Outfit" pitchFamily="2" charset="0"/>
              <a:cs typeface="Akkurat TT Light" panose="020B0404020101020102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de-CH" b="1" dirty="0">
              <a:latin typeface="Outfit" pitchFamily="2" charset="0"/>
              <a:cs typeface="Akkurat TT Light" panose="020B0404020101020102" pitchFamily="34" charset="0"/>
            </a:endParaRPr>
          </a:p>
          <a:p>
            <a:pPr marL="457200" lvl="1" indent="0">
              <a:buNone/>
            </a:pPr>
            <a:endParaRPr lang="de-CH" b="1" dirty="0">
              <a:latin typeface="Outfit" pitchFamily="2" charset="0"/>
              <a:cs typeface="Akkurat TT Light" panose="020B0404020101020102" pitchFamily="34" charset="0"/>
            </a:endParaRPr>
          </a:p>
          <a:p>
            <a:pPr marL="457200" lvl="1" indent="0">
              <a:buNone/>
            </a:pPr>
            <a:endParaRPr lang="de-CH" b="1" dirty="0">
              <a:latin typeface="Outfit" pitchFamily="2" charset="0"/>
              <a:cs typeface="Akkurat TT Light" panose="020B0404020101020102" pitchFamily="34" charset="0"/>
            </a:endParaRPr>
          </a:p>
          <a:p>
            <a:pPr marL="457200" lvl="1" indent="0">
              <a:buNone/>
            </a:pPr>
            <a:endParaRPr lang="de-CH" b="1" dirty="0">
              <a:latin typeface="Outfit" pitchFamily="2" charset="0"/>
              <a:cs typeface="Akkurat TT Light" panose="020B0404020101020102" pitchFamily="34" charset="0"/>
            </a:endParaRPr>
          </a:p>
          <a:p>
            <a:pPr marL="457200" lvl="1" indent="0">
              <a:buNone/>
            </a:pPr>
            <a:r>
              <a:rPr lang="de-CH" sz="2600" dirty="0">
                <a:latin typeface="Outfit" pitchFamily="2" charset="0"/>
                <a:cs typeface="Akkurat TT Light" panose="020B0404020101020102" pitchFamily="34" charset="0"/>
              </a:rPr>
              <a:t>Danke für die Aufmerksamkeit</a:t>
            </a:r>
          </a:p>
          <a:p>
            <a:pPr marL="0" indent="0">
              <a:buNone/>
            </a:pPr>
            <a:r>
              <a:rPr lang="de-CH" b="1" dirty="0">
                <a:latin typeface="Outfit" pitchFamily="2" charset="0"/>
                <a:cs typeface="Akkurat TT Light" panose="020B0404020101020102" pitchFamily="34" charset="0"/>
              </a:rPr>
              <a:t> </a:t>
            </a:r>
          </a:p>
        </p:txBody>
      </p:sp>
      <p:pic>
        <p:nvPicPr>
          <p:cNvPr id="8" name="Grafik 7" descr="Unendliche Fragezeichen in 3D-Rendering">
            <a:extLst>
              <a:ext uri="{FF2B5EF4-FFF2-40B4-BE49-F238E27FC236}">
                <a16:creationId xmlns:a16="http://schemas.microsoft.com/office/drawing/2014/main" id="{EBB3967B-0AF4-B56B-8106-70326047F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153" y="1976710"/>
            <a:ext cx="3752976" cy="250198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EC86B1E-D6DD-DA5E-DBA4-8D93387339D9}"/>
              </a:ext>
            </a:extLst>
          </p:cNvPr>
          <p:cNvSpPr txBox="1"/>
          <p:nvPr/>
        </p:nvSpPr>
        <p:spPr>
          <a:xfrm>
            <a:off x="421723" y="2766809"/>
            <a:ext cx="3089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3200" dirty="0">
                <a:solidFill>
                  <a:schemeClr val="bg1">
                    <a:lumMod val="95000"/>
                  </a:schemeClr>
                </a:solidFill>
                <a:latin typeface="Outfit" pitchFamily="2" charset="0"/>
              </a:rPr>
              <a:t>Ende</a:t>
            </a:r>
          </a:p>
        </p:txBody>
      </p:sp>
    </p:spTree>
    <p:extLst>
      <p:ext uri="{BB962C8B-B14F-4D97-AF65-F5344CB8AC3E}">
        <p14:creationId xmlns:p14="http://schemas.microsoft.com/office/powerpoint/2010/main" val="307960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CBD1EF-7FA4-8F00-46E9-2BC3F48B2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 anchorCtr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CH" sz="2600" dirty="0">
                <a:latin typeface="Outfit" pitchFamily="2" charset="0"/>
                <a:cs typeface="Akkurat TT Light" panose="020B0404020101020102" pitchFamily="34" charset="0"/>
              </a:rPr>
              <a:t>Vorstellen des PVBB</a:t>
            </a:r>
          </a:p>
          <a:p>
            <a:pPr lvl="1"/>
            <a:r>
              <a:rPr lang="de-CH" sz="2600" dirty="0">
                <a:latin typeface="Outfit" pitchFamily="2" charset="0"/>
                <a:cs typeface="Akkurat TT Light" panose="020B0404020101020102" pitchFamily="34" charset="0"/>
              </a:rPr>
              <a:t>Wer sind wir? </a:t>
            </a:r>
          </a:p>
          <a:p>
            <a:pPr lvl="1"/>
            <a:r>
              <a:rPr lang="de-CH" sz="2600" dirty="0">
                <a:latin typeface="Outfit" pitchFamily="2" charset="0"/>
                <a:cs typeface="Akkurat TT Light" panose="020B0404020101020102" pitchFamily="34" charset="0"/>
              </a:rPr>
              <a:t>Was sind unsere Leistungen, Tätigkeiten</a:t>
            </a:r>
          </a:p>
          <a:p>
            <a:pPr lvl="1"/>
            <a:r>
              <a:rPr lang="de-CH" sz="2600" dirty="0">
                <a:latin typeface="Outfit" pitchFamily="2" charset="0"/>
                <a:cs typeface="Akkurat TT Light" panose="020B0404020101020102" pitchFamily="34" charset="0"/>
              </a:rPr>
              <a:t>Wer ist der Vorstand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600" dirty="0">
                <a:latin typeface="Outfit" pitchFamily="2" charset="0"/>
                <a:cs typeface="Akkurat TT Light" panose="020B0404020101020102" pitchFamily="34" charset="0"/>
              </a:rPr>
              <a:t>Vorteile der Mitgliedschaft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600" dirty="0">
                <a:latin typeface="Outfit" pitchFamily="2" charset="0"/>
                <a:cs typeface="Akkurat TT Light" panose="020B0404020101020102" pitchFamily="34" charset="0"/>
              </a:rPr>
              <a:t>Vergleich Mitgliederbeiträge                PVBB / VPOD / UNIA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600" dirty="0">
                <a:latin typeface="Outfit" pitchFamily="2" charset="0"/>
                <a:cs typeface="Akkurat TT Light" panose="020B0404020101020102" pitchFamily="34" charset="0"/>
              </a:rPr>
              <a:t>Wie werde ich Mitglied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948E188-7342-B374-BF6B-A8EF896B1E70}"/>
              </a:ext>
            </a:extLst>
          </p:cNvPr>
          <p:cNvSpPr txBox="1"/>
          <p:nvPr/>
        </p:nvSpPr>
        <p:spPr>
          <a:xfrm>
            <a:off x="421723" y="2766809"/>
            <a:ext cx="3089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3200" dirty="0">
                <a:solidFill>
                  <a:schemeClr val="bg1">
                    <a:lumMod val="95000"/>
                  </a:schemeClr>
                </a:solidFill>
                <a:latin typeface="Outfit" pitchFamily="2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6711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CBD1EF-7FA4-8F00-46E9-2BC3F48B2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 anchorCtr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CH" sz="2600" b="0" i="0" u="none" strike="noStrike" dirty="0">
                <a:effectLst/>
                <a:latin typeface="Outfit" pitchFamily="2" charset="0"/>
                <a:cs typeface="Akkurat TT Light" panose="020B0404020101020102" pitchFamily="34" charset="0"/>
              </a:rPr>
              <a:t>besteht seit 1907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600" b="0" i="0" u="none" strike="noStrike" dirty="0">
                <a:effectLst/>
                <a:latin typeface="Outfit" pitchFamily="2" charset="0"/>
                <a:cs typeface="Akkurat TT Light" panose="020B0404020101020102" pitchFamily="34" charset="0"/>
              </a:rPr>
              <a:t>ist parteipolitisch unabhängig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600" dirty="0">
                <a:latin typeface="Outfit" pitchFamily="2" charset="0"/>
                <a:cs typeface="Akkurat TT Light" panose="020B0404020101020102" pitchFamily="34" charset="0"/>
              </a:rPr>
              <a:t>i</a:t>
            </a:r>
            <a:r>
              <a:rPr lang="de-CH" sz="2600" b="0" i="0" u="none" strike="noStrike" dirty="0">
                <a:effectLst/>
                <a:latin typeface="Outfit" pitchFamily="2" charset="0"/>
                <a:cs typeface="Akkurat TT Light" panose="020B0404020101020102" pitchFamily="34" charset="0"/>
              </a:rPr>
              <a:t>st konfessionell neutral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600" dirty="0">
                <a:latin typeface="Outfit" pitchFamily="2" charset="0"/>
                <a:cs typeface="Akkurat TT Light" panose="020B0404020101020102" pitchFamily="34" charset="0"/>
              </a:rPr>
              <a:t>i</a:t>
            </a:r>
            <a:r>
              <a:rPr lang="de-CH" sz="2600" b="0" i="0" u="none" strike="noStrike" dirty="0">
                <a:effectLst/>
                <a:latin typeface="Outfit" pitchFamily="2" charset="0"/>
                <a:cs typeface="Akkurat TT Light" panose="020B0404020101020102" pitchFamily="34" charset="0"/>
              </a:rPr>
              <a:t>st kulturell weit offen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600" b="0" i="0" u="none" strike="noStrike" dirty="0">
                <a:effectLst/>
                <a:latin typeface="Outfit" pitchFamily="2" charset="0"/>
                <a:cs typeface="Akkurat TT Light" panose="020B0404020101020102" pitchFamily="34" charset="0"/>
              </a:rPr>
              <a:t>ist mehrsprachig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600" b="0" i="0" u="none" strike="noStrike" dirty="0">
                <a:effectLst/>
                <a:latin typeface="Outfit" pitchFamily="2" charset="0"/>
                <a:cs typeface="Akkurat TT Light" panose="020B0404020101020102" pitchFamily="34" charset="0"/>
              </a:rPr>
              <a:t>ist allein den Interessen der Arbeitnehmenden verpflichtet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600" b="0" i="0" u="none" strike="noStrike" dirty="0">
                <a:effectLst/>
                <a:latin typeface="Outfit" pitchFamily="2" charset="0"/>
                <a:cs typeface="Akkurat TT Light" panose="020B0404020101020102" pitchFamily="34" charset="0"/>
              </a:rPr>
              <a:t>hilft bei allen Problemen der Arbeitnehmenden</a:t>
            </a:r>
          </a:p>
          <a:p>
            <a:pPr marL="0" indent="0">
              <a:buNone/>
            </a:pPr>
            <a:endParaRPr lang="de-CH" dirty="0">
              <a:latin typeface="Outfit" pitchFamily="2" charset="0"/>
              <a:cs typeface="Akkurat TT Light" panose="020B0404020101020102" pitchFamily="34" charset="0"/>
            </a:endParaRPr>
          </a:p>
          <a:p>
            <a:pPr marL="0" indent="0">
              <a:buNone/>
            </a:pPr>
            <a:endParaRPr lang="de-CH" dirty="0">
              <a:latin typeface="Outfit" pitchFamily="2" charset="0"/>
              <a:cs typeface="Akkurat TT Light" panose="020B0404020101020102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F4D2B60-382E-1DD5-7F4A-426B27890F4D}"/>
              </a:ext>
            </a:extLst>
          </p:cNvPr>
          <p:cNvSpPr txBox="1"/>
          <p:nvPr/>
        </p:nvSpPr>
        <p:spPr>
          <a:xfrm>
            <a:off x="143969" y="2479424"/>
            <a:ext cx="3324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3200" dirty="0">
                <a:solidFill>
                  <a:schemeClr val="bg1">
                    <a:lumMod val="95000"/>
                  </a:schemeClr>
                </a:solidFill>
                <a:latin typeface="Outfit" pitchFamily="2" charset="0"/>
              </a:rPr>
              <a:t>Personalverband der Stadt Biel</a:t>
            </a:r>
          </a:p>
        </p:txBody>
      </p:sp>
    </p:spTree>
    <p:extLst>
      <p:ext uri="{BB962C8B-B14F-4D97-AF65-F5344CB8AC3E}">
        <p14:creationId xmlns:p14="http://schemas.microsoft.com/office/powerpoint/2010/main" val="450661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CBD1EF-7FA4-8F00-46E9-2BC3F48B2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 anchorCtr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CH" sz="2600" b="0" i="0" u="none" strike="noStrike" dirty="0">
                <a:solidFill>
                  <a:srgbClr val="000000"/>
                </a:solidFill>
                <a:effectLst/>
                <a:latin typeface="Outfit" pitchFamily="2" charset="0"/>
                <a:cs typeface="Akkurat TT Light" panose="020B0404020101020102" pitchFamily="34" charset="0"/>
              </a:rPr>
              <a:t>gegenüber dem Arbeitgeber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600" b="0" i="0" u="none" strike="noStrike" dirty="0">
                <a:solidFill>
                  <a:srgbClr val="000000"/>
                </a:solidFill>
                <a:effectLst/>
                <a:latin typeface="Outfit" pitchFamily="2" charset="0"/>
                <a:cs typeface="Akkurat TT Light" panose="020B0404020101020102" pitchFamily="34" charset="0"/>
              </a:rPr>
              <a:t>in der Öffentlichkeit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600" b="0" i="0" u="none" strike="noStrike" dirty="0">
                <a:solidFill>
                  <a:srgbClr val="000000"/>
                </a:solidFill>
                <a:effectLst/>
                <a:latin typeface="Outfit" pitchFamily="2" charset="0"/>
                <a:cs typeface="Akkurat TT Light" panose="020B0404020101020102" pitchFamily="34" charset="0"/>
              </a:rPr>
              <a:t>im Zentralverband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600" b="0" i="0" u="none" strike="noStrike" dirty="0">
                <a:solidFill>
                  <a:srgbClr val="000000"/>
                </a:solidFill>
                <a:effectLst/>
                <a:latin typeface="Outfit" pitchFamily="2" charset="0"/>
                <a:cs typeface="Akkurat TT Light" panose="020B0404020101020102" pitchFamily="34" charset="0"/>
              </a:rPr>
              <a:t>gegenüber anderen Verbänden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6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bei </a:t>
            </a:r>
            <a:r>
              <a:rPr lang="de-CH" sz="2600" b="0" i="0" u="none" strike="noStrike" dirty="0">
                <a:solidFill>
                  <a:srgbClr val="000000"/>
                </a:solidFill>
                <a:effectLst/>
                <a:latin typeface="Outfit" pitchFamily="2" charset="0"/>
                <a:cs typeface="Akkurat TT Light" panose="020B0404020101020102" pitchFamily="34" charset="0"/>
              </a:rPr>
              <a:t>allen Gesetzes- und Reglementrevisionen, die das </a:t>
            </a:r>
            <a:r>
              <a:rPr lang="de-CH" sz="26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P</a:t>
            </a:r>
            <a:r>
              <a:rPr lang="de-CH" sz="2600" b="0" i="0" u="none" strike="noStrike" dirty="0">
                <a:solidFill>
                  <a:srgbClr val="000000"/>
                </a:solidFill>
                <a:effectLst/>
                <a:latin typeface="Outfit" pitchFamily="2" charset="0"/>
                <a:cs typeface="Akkurat TT Light" panose="020B0404020101020102" pitchFamily="34" charset="0"/>
              </a:rPr>
              <a:t>ersonal betreffen</a:t>
            </a:r>
            <a:endParaRPr lang="de-CH" sz="2600" b="1" i="0" u="none" strike="noStrike" dirty="0">
              <a:solidFill>
                <a:srgbClr val="000000"/>
              </a:solidFill>
              <a:effectLst/>
              <a:latin typeface="Outfit" pitchFamily="2" charset="0"/>
              <a:cs typeface="Akkurat TT Light" panose="020B0404020101020102" pitchFamily="34" charset="0"/>
            </a:endParaRPr>
          </a:p>
          <a:p>
            <a:pPr marL="0" indent="0">
              <a:buNone/>
            </a:pPr>
            <a:endParaRPr lang="de-CH" dirty="0">
              <a:latin typeface="Outfit" pitchFamily="2" charset="0"/>
              <a:cs typeface="Akkurat TT Light" panose="020B0404020101020102" pitchFamily="34" charset="0"/>
            </a:endParaRPr>
          </a:p>
          <a:p>
            <a:pPr marL="0" indent="0">
              <a:buNone/>
            </a:pPr>
            <a:endParaRPr lang="de-CH" dirty="0">
              <a:latin typeface="Outfit" pitchFamily="2" charset="0"/>
              <a:cs typeface="Akkurat TT Light" panose="020B0404020101020102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4E30E7-41DB-F43E-FAFA-26DE39236391}"/>
              </a:ext>
            </a:extLst>
          </p:cNvPr>
          <p:cNvSpPr txBox="1"/>
          <p:nvPr/>
        </p:nvSpPr>
        <p:spPr>
          <a:xfrm>
            <a:off x="-3056" y="1751570"/>
            <a:ext cx="34831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3200" dirty="0">
                <a:solidFill>
                  <a:schemeClr val="bg1">
                    <a:lumMod val="95000"/>
                  </a:schemeClr>
                </a:solidFill>
                <a:latin typeface="Outfit" pitchFamily="2" charset="0"/>
              </a:rPr>
              <a:t>Personalverband der Stadt Biel vertritt die Interessen der Arbeitnehmenden</a:t>
            </a:r>
          </a:p>
        </p:txBody>
      </p:sp>
    </p:spTree>
    <p:extLst>
      <p:ext uri="{BB962C8B-B14F-4D97-AF65-F5344CB8AC3E}">
        <p14:creationId xmlns:p14="http://schemas.microsoft.com/office/powerpoint/2010/main" val="1878900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CBD1EF-7FA4-8F00-46E9-2BC3F48B2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959" y="431794"/>
            <a:ext cx="7282882" cy="6436344"/>
          </a:xfrm>
        </p:spPr>
        <p:txBody>
          <a:bodyPr anchor="t" anchorCtr="0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CH" sz="1400" b="1" i="0" u="none" strike="noStrike" dirty="0">
                <a:effectLst/>
                <a:latin typeface="Outfit" pitchFamily="2" charset="0"/>
                <a:cs typeface="Akkurat TT Light" panose="020B0404020101020102" pitchFamily="34" charset="0"/>
              </a:rPr>
              <a:t>Kontaktstelle / Sekretariat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sz="1400" b="0" i="0" u="none" strike="noStrike" dirty="0">
                <a:effectLst/>
                <a:latin typeface="Outfit" pitchFamily="2" charset="0"/>
                <a:cs typeface="Akkurat TT Light" panose="020B0404020101020102" pitchFamily="34" charset="0"/>
              </a:rPr>
              <a:t>Daniel Gunziger		Tel. 032 326 18 33 	</a:t>
            </a:r>
            <a:r>
              <a:rPr lang="de-CH" sz="1400" b="0" i="0" u="sng" strike="noStrike" dirty="0" err="1">
                <a:effectLst/>
                <a:latin typeface="Outfit" pitchFamily="2" charset="0"/>
                <a:cs typeface="Akkurat TT Light" panose="020B0404020101020102" pitchFamily="34" charset="0"/>
                <a:hlinkClick r:id="rId2"/>
              </a:rPr>
              <a:t>daniel.gunziger</a:t>
            </a:r>
            <a:r>
              <a:rPr lang="de-CH" sz="1400" b="0" i="0" u="sng" strike="noStrike" dirty="0">
                <a:effectLst/>
                <a:latin typeface="Outfit" pitchFamily="2" charset="0"/>
                <a:cs typeface="Akkurat TT Light" panose="020B0404020101020102" pitchFamily="34" charset="0"/>
                <a:hlinkClick r:id="rId2"/>
              </a:rPr>
              <a:t>(at)biel-bienne.ch</a:t>
            </a:r>
            <a:endParaRPr lang="de-CH" sz="1400" b="1" i="0" u="none" strike="noStrike" dirty="0">
              <a:effectLst/>
              <a:latin typeface="Outfit" pitchFamily="2" charset="0"/>
              <a:cs typeface="Akkurat TT Light" panose="020B0404020101020102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CH" sz="1400" b="1" i="0" u="none" strike="noStrike" dirty="0">
                <a:effectLst/>
                <a:latin typeface="Outfit" pitchFamily="2" charset="0"/>
                <a:cs typeface="Akkurat TT Light" panose="020B0404020101020102" pitchFamily="34" charset="0"/>
              </a:rPr>
              <a:t>Co-Präsident</a:t>
            </a:r>
            <a:r>
              <a:rPr lang="de-CH" sz="1400" b="0" i="0" u="none" strike="noStrike" dirty="0">
                <a:effectLst/>
                <a:latin typeface="Outfit" pitchFamily="2" charset="0"/>
                <a:cs typeface="Akkurat TT Light" panose="020B0404020101020102" pitchFamily="34" charset="0"/>
              </a:rPr>
              <a:t>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sz="1400" b="0" i="0" u="none" strike="noStrike" dirty="0">
                <a:effectLst/>
                <a:latin typeface="Outfit" pitchFamily="2" charset="0"/>
                <a:cs typeface="Akkurat TT Light" panose="020B0404020101020102" pitchFamily="34" charset="0"/>
              </a:rPr>
              <a:t>Urs Stauffer   		Tel. 079 375 16 57        	</a:t>
            </a:r>
            <a:r>
              <a:rPr lang="de-CH" sz="1400" b="0" i="0" u="sng" strike="noStrike" dirty="0" err="1">
                <a:solidFill>
                  <a:srgbClr val="3883CE"/>
                </a:solidFill>
                <a:effectLst/>
                <a:latin typeface="Outfit" pitchFamily="2" charset="0"/>
                <a:cs typeface="Akkurat TT Light" panose="020B0404020101020102" pitchFamily="34" charset="0"/>
              </a:rPr>
              <a:t>urs.stauffer</a:t>
            </a:r>
            <a:r>
              <a:rPr lang="de-CH" sz="1400" b="0" i="0" u="sng" strike="noStrike" dirty="0">
                <a:solidFill>
                  <a:srgbClr val="3883CE"/>
                </a:solidFill>
                <a:effectLst/>
                <a:latin typeface="Outfit" pitchFamily="2" charset="0"/>
                <a:cs typeface="Akkurat TT Light" panose="020B0404020101020102" pitchFamily="34" charset="0"/>
              </a:rPr>
              <a:t>(at)bluewin.ch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1400" b="1" i="0" u="none" strike="noStrike" dirty="0">
                <a:effectLst/>
                <a:latin typeface="Outfit" pitchFamily="2" charset="0"/>
                <a:cs typeface="Akkurat TT Light" panose="020B0404020101020102" pitchFamily="34" charset="0"/>
              </a:rPr>
              <a:t>Co-Präsidentin</a:t>
            </a:r>
            <a:r>
              <a:rPr lang="de-CH" sz="1400" b="0" i="0" u="none" strike="noStrike" dirty="0">
                <a:effectLst/>
                <a:latin typeface="Outfit" pitchFamily="2" charset="0"/>
                <a:cs typeface="Akkurat TT Light" panose="020B0404020101020102" pitchFamily="34" charset="0"/>
              </a:rPr>
              <a:t>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sz="1400" b="0" i="0" u="none" strike="noStrike" dirty="0">
                <a:effectLst/>
                <a:latin typeface="Outfit" pitchFamily="2" charset="0"/>
                <a:cs typeface="Akkurat TT Light" panose="020B0404020101020102" pitchFamily="34" charset="0"/>
              </a:rPr>
              <a:t>Livia Mühlheim   		Tel. 032 326 20 65 	</a:t>
            </a:r>
            <a:r>
              <a:rPr lang="de-CH" sz="1400" b="0" i="0" u="sng" strike="noStrike" dirty="0" err="1">
                <a:effectLst/>
                <a:latin typeface="Outfit" pitchFamily="2" charset="0"/>
                <a:cs typeface="Akkurat TT Light" panose="020B0404020101020102" pitchFamily="34" charset="0"/>
                <a:hlinkClick r:id="rId3"/>
              </a:rPr>
              <a:t>livia.muehlheim</a:t>
            </a:r>
            <a:r>
              <a:rPr lang="de-CH" sz="1400" b="0" i="0" u="sng" strike="noStrike" dirty="0">
                <a:effectLst/>
                <a:latin typeface="Outfit" pitchFamily="2" charset="0"/>
                <a:cs typeface="Akkurat TT Light" panose="020B0404020101020102" pitchFamily="34" charset="0"/>
                <a:hlinkClick r:id="rId3"/>
              </a:rPr>
              <a:t>(at)biel-bienne.ch</a:t>
            </a:r>
            <a:endParaRPr lang="de-CH" sz="1400" b="0" i="0" u="sng" strike="noStrike" dirty="0">
              <a:effectLst/>
              <a:latin typeface="Outfit" pitchFamily="2" charset="0"/>
              <a:cs typeface="Akkurat TT Light" panose="020B0404020101020102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CH" sz="1400" b="1" i="0" u="none" strike="noStrike" dirty="0">
                <a:effectLst/>
                <a:latin typeface="Outfit" pitchFamily="2" charset="0"/>
                <a:cs typeface="Akkurat TT Light" panose="020B0404020101020102" pitchFamily="34" charset="0"/>
              </a:rPr>
              <a:t>Finanzen 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sz="1400" b="0" i="0" u="none" strike="noStrike" dirty="0">
                <a:effectLst/>
                <a:latin typeface="Outfit" pitchFamily="2" charset="0"/>
                <a:cs typeface="Akkurat TT Light" panose="020B0404020101020102" pitchFamily="34" charset="0"/>
              </a:rPr>
              <a:t>Farah Fasiolo 		Tel. 032 326 23 43</a:t>
            </a:r>
            <a:r>
              <a:rPr lang="de-CH" sz="1400" dirty="0">
                <a:latin typeface="Outfit" pitchFamily="2" charset="0"/>
                <a:cs typeface="Akkurat TT Light" panose="020B0404020101020102" pitchFamily="34" charset="0"/>
              </a:rPr>
              <a:t>	</a:t>
            </a:r>
            <a:r>
              <a:rPr lang="de-CH" sz="1400" u="sng" dirty="0" err="1">
                <a:latin typeface="Outfit" pitchFamily="2" charset="0"/>
                <a:cs typeface="Akkurat TT Light" panose="020B0404020101020102" pitchFamily="34" charset="0"/>
                <a:hlinkClick r:id="rId4"/>
              </a:rPr>
              <a:t>farah.fasiolo</a:t>
            </a:r>
            <a:r>
              <a:rPr lang="de-CH" sz="1400" u="sng" dirty="0">
                <a:latin typeface="Outfit" pitchFamily="2" charset="0"/>
                <a:cs typeface="Akkurat TT Light" panose="020B0404020101020102" pitchFamily="34" charset="0"/>
                <a:hlinkClick r:id="rId4"/>
              </a:rPr>
              <a:t>(at)biel-bienne.ch</a:t>
            </a:r>
            <a:r>
              <a:rPr lang="de-CH" sz="1400" dirty="0">
                <a:latin typeface="Outfit" pitchFamily="2" charset="0"/>
                <a:cs typeface="Akkurat TT Light" panose="020B0404020101020102" pitchFamily="34" charset="0"/>
              </a:rPr>
              <a:t> </a:t>
            </a:r>
            <a:endParaRPr lang="de-CH" sz="1400" b="0" i="0" u="none" strike="noStrike" dirty="0">
              <a:effectLst/>
              <a:latin typeface="Outfit" pitchFamily="2" charset="0"/>
              <a:cs typeface="Akkurat TT Light" panose="020B0404020101020102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CH" sz="1400" b="1" i="0" u="none" strike="noStrike" dirty="0">
                <a:effectLst/>
                <a:latin typeface="Outfit" pitchFamily="2" charset="0"/>
                <a:cs typeface="Akkurat TT Light" panose="020B0404020101020102" pitchFamily="34" charset="0"/>
              </a:rPr>
              <a:t>Veranstaltungen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sz="1400" b="0" i="0" u="none" strike="noStrike" dirty="0">
                <a:effectLst/>
                <a:latin typeface="Outfit" pitchFamily="2" charset="0"/>
                <a:cs typeface="Akkurat TT Light" panose="020B0404020101020102" pitchFamily="34" charset="0"/>
              </a:rPr>
              <a:t>Sabrina Deubel 	       	                  		</a:t>
            </a:r>
            <a:r>
              <a:rPr lang="de-CH" sz="1400" b="0" i="0" u="sng" strike="noStrike" dirty="0">
                <a:effectLst/>
                <a:latin typeface="Outfit" pitchFamily="2" charset="0"/>
                <a:cs typeface="Akkurat TT Light" panose="020B0404020101020102" pitchFamily="34" charset="0"/>
                <a:hlinkClick r:id="rId5"/>
              </a:rPr>
              <a:t>sabrina.deubel(at)bluewin.ch</a:t>
            </a:r>
            <a:endParaRPr lang="de-CH" sz="1400" b="0" i="0" u="sng" strike="noStrike" dirty="0">
              <a:effectLst/>
              <a:latin typeface="Outfit" pitchFamily="2" charset="0"/>
              <a:cs typeface="Akkurat TT Light" panose="020B0404020101020102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CH" sz="1400" b="1" i="0" u="none" strike="noStrike" dirty="0" err="1">
                <a:effectLst/>
                <a:latin typeface="Outfit" pitchFamily="2" charset="0"/>
                <a:cs typeface="Akkurat TT Light" panose="020B0404020101020102" pitchFamily="34" charset="0"/>
              </a:rPr>
              <a:t>Pensioniertenverein</a:t>
            </a:r>
            <a:r>
              <a:rPr lang="de-CH" sz="1400" b="1" i="0" u="none" strike="noStrike" dirty="0">
                <a:effectLst/>
                <a:latin typeface="Outfit" pitchFamily="2" charset="0"/>
                <a:cs typeface="Akkurat TT Light" panose="020B0404020101020102" pitchFamily="34" charset="0"/>
              </a:rPr>
              <a:t> / Kommunikation / Medien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sz="1400" b="1" i="0" u="none" strike="noStrike" dirty="0">
                <a:effectLst/>
                <a:latin typeface="Outfit" pitchFamily="2" charset="0"/>
                <a:cs typeface="Akkurat TT Light" panose="020B0404020101020102" pitchFamily="34" charset="0"/>
              </a:rPr>
              <a:t> </a:t>
            </a:r>
            <a:r>
              <a:rPr lang="de-CH" sz="1400" b="0" i="0" u="none" strike="noStrike" dirty="0">
                <a:effectLst/>
                <a:latin typeface="Outfit" pitchFamily="2" charset="0"/>
                <a:cs typeface="Akkurat TT Light" panose="020B0404020101020102" pitchFamily="34" charset="0"/>
              </a:rPr>
              <a:t>Thomas Holzer 		Tel. 077 524 47 88 	</a:t>
            </a:r>
            <a:r>
              <a:rPr lang="de-CH" sz="1400" b="0" i="0" u="sng" strike="noStrike" dirty="0" err="1">
                <a:effectLst/>
                <a:latin typeface="Outfit" pitchFamily="2" charset="0"/>
                <a:cs typeface="Akkurat TT Light" panose="020B0404020101020102" pitchFamily="34" charset="0"/>
                <a:hlinkClick r:id="rId6"/>
              </a:rPr>
              <a:t>thomasholzer</a:t>
            </a:r>
            <a:r>
              <a:rPr lang="de-CH" sz="1400" b="0" i="0" u="sng" strike="noStrike" dirty="0">
                <a:effectLst/>
                <a:latin typeface="Outfit" pitchFamily="2" charset="0"/>
                <a:cs typeface="Akkurat TT Light" panose="020B0404020101020102" pitchFamily="34" charset="0"/>
                <a:hlinkClick r:id="rId6"/>
              </a:rPr>
              <a:t>(at)holzerfami.ch</a:t>
            </a:r>
            <a:endParaRPr lang="de-CH" sz="1400" b="1" i="0" u="none" strike="noStrike" dirty="0">
              <a:effectLst/>
              <a:latin typeface="Outfit" pitchFamily="2" charset="0"/>
              <a:cs typeface="Akkurat TT Light" panose="020B0404020101020102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CH" sz="1400" b="1" i="0" u="none" strike="noStrike" dirty="0">
                <a:effectLst/>
                <a:latin typeface="Outfit" pitchFamily="2" charset="0"/>
                <a:cs typeface="Akkurat TT Light" panose="020B0404020101020102" pitchFamily="34" charset="0"/>
              </a:rPr>
              <a:t>Vorstandsmitglied</a:t>
            </a:r>
            <a:r>
              <a:rPr lang="de-CH" sz="1400" b="0" i="0" u="none" strike="noStrike" dirty="0">
                <a:effectLst/>
                <a:latin typeface="Outfit" pitchFamily="2" charset="0"/>
                <a:cs typeface="Akkurat TT Light" panose="020B0404020101020102" pitchFamily="34" charset="0"/>
              </a:rPr>
              <a:t>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sz="1400" b="0" i="0" u="none" strike="noStrike" dirty="0">
                <a:effectLst/>
                <a:latin typeface="Outfit" pitchFamily="2" charset="0"/>
                <a:cs typeface="Akkurat TT Light" panose="020B0404020101020102" pitchFamily="34" charset="0"/>
              </a:rPr>
              <a:t>Kathrin Affolter 		Tel. 032 326 11 65   	</a:t>
            </a:r>
            <a:r>
              <a:rPr lang="de-CH" sz="1400" b="0" i="0" u="sng" strike="noStrike" dirty="0" err="1">
                <a:effectLst/>
                <a:latin typeface="Outfit" pitchFamily="2" charset="0"/>
                <a:cs typeface="Akkurat TT Light" panose="020B0404020101020102" pitchFamily="34" charset="0"/>
                <a:hlinkClick r:id="rId7"/>
              </a:rPr>
              <a:t>kathrin.affolter</a:t>
            </a:r>
            <a:r>
              <a:rPr lang="de-CH" sz="1400" b="0" i="0" u="sng" strike="noStrike" dirty="0">
                <a:effectLst/>
                <a:latin typeface="Outfit" pitchFamily="2" charset="0"/>
                <a:cs typeface="Akkurat TT Light" panose="020B0404020101020102" pitchFamily="34" charset="0"/>
                <a:hlinkClick r:id="rId7"/>
              </a:rPr>
              <a:t>(at)biel-bienne.ch</a:t>
            </a:r>
            <a:endParaRPr lang="de-CH" sz="1400" b="0" i="0" u="sng" strike="noStrike" dirty="0">
              <a:effectLst/>
              <a:latin typeface="Outfit" pitchFamily="2" charset="0"/>
              <a:cs typeface="Akkurat TT Light" panose="020B0404020101020102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CH" sz="1400" b="1" i="0" u="none" strike="noStrike" dirty="0">
                <a:effectLst/>
                <a:latin typeface="Outfit" pitchFamily="2" charset="0"/>
                <a:cs typeface="Akkurat TT Light" panose="020B0404020101020102" pitchFamily="34" charset="0"/>
              </a:rPr>
              <a:t>Vorstandsmitglied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sz="1400" b="0" i="0" u="none" strike="noStrike" dirty="0">
                <a:effectLst/>
                <a:latin typeface="Outfit" pitchFamily="2" charset="0"/>
                <a:cs typeface="Akkurat TT Light" panose="020B0404020101020102" pitchFamily="34" charset="0"/>
              </a:rPr>
              <a:t>Michel Wälti (ESB) 		Tel. 032 321 13 72  	</a:t>
            </a:r>
            <a:r>
              <a:rPr lang="de-CH" sz="1400" b="0" i="0" u="sng" strike="noStrike" dirty="0" err="1">
                <a:effectLst/>
                <a:latin typeface="Outfit" pitchFamily="2" charset="0"/>
                <a:cs typeface="Akkurat TT Light" panose="020B0404020101020102" pitchFamily="34" charset="0"/>
                <a:hlinkClick r:id="rId8"/>
              </a:rPr>
              <a:t>michel.waelti</a:t>
            </a:r>
            <a:r>
              <a:rPr lang="de-CH" sz="1400" b="0" i="0" u="sng" strike="noStrike" dirty="0">
                <a:effectLst/>
                <a:latin typeface="Outfit" pitchFamily="2" charset="0"/>
                <a:cs typeface="Akkurat TT Light" panose="020B0404020101020102" pitchFamily="34" charset="0"/>
                <a:hlinkClick r:id="rId8"/>
              </a:rPr>
              <a:t>(at)esb.ch</a:t>
            </a:r>
            <a:endParaRPr lang="de-CH" sz="1400" b="0" i="0" u="sng" strike="noStrike" dirty="0">
              <a:effectLst/>
              <a:latin typeface="Outfit" pitchFamily="2" charset="0"/>
              <a:cs typeface="Akkurat TT Light" panose="020B0404020101020102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CH" sz="1400" b="1" dirty="0">
                <a:latin typeface="Outfit" pitchFamily="2" charset="0"/>
                <a:cs typeface="Akkurat TT Light" panose="020B0404020101020102" pitchFamily="34" charset="0"/>
              </a:rPr>
              <a:t>Vorstandsmitglied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sz="1400" dirty="0">
                <a:latin typeface="Outfit" pitchFamily="2" charset="0"/>
                <a:cs typeface="Akkurat TT Light" panose="020B0404020101020102" pitchFamily="34" charset="0"/>
              </a:rPr>
              <a:t>Eftelya Kaya 		Tel. 032 326 25 23	</a:t>
            </a:r>
            <a:r>
              <a:rPr lang="de-CH" sz="1400" u="sng" dirty="0" err="1">
                <a:latin typeface="Outfit" pitchFamily="2" charset="0"/>
                <a:cs typeface="Akkurat TT Light" panose="020B0404020101020102" pitchFamily="34" charset="0"/>
                <a:hlinkClick r:id="rId9"/>
              </a:rPr>
              <a:t>eftelya.kaya</a:t>
            </a:r>
            <a:r>
              <a:rPr lang="de-CH" sz="1400" u="sng" dirty="0">
                <a:latin typeface="Outfit" pitchFamily="2" charset="0"/>
                <a:cs typeface="Akkurat TT Light" panose="020B0404020101020102" pitchFamily="34" charset="0"/>
                <a:hlinkClick r:id="rId9"/>
              </a:rPr>
              <a:t>(at)biel-bienne.ch</a:t>
            </a:r>
            <a:endParaRPr lang="de-CH" sz="1400" u="sng" dirty="0">
              <a:latin typeface="Outfit" pitchFamily="2" charset="0"/>
              <a:cs typeface="Akkurat TT Light" panose="020B0404020101020102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CH" sz="1400" b="1" dirty="0">
                <a:latin typeface="Outfit" pitchFamily="2" charset="0"/>
                <a:cs typeface="Akkurat TT Light" panose="020B0404020101020102" pitchFamily="34" charset="0"/>
              </a:rPr>
              <a:t>Vorstandsmitglied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sz="1400" dirty="0">
                <a:latin typeface="Outfit" pitchFamily="2" charset="0"/>
                <a:cs typeface="Akkurat TT Light" panose="020B0404020101020102" pitchFamily="34" charset="0"/>
              </a:rPr>
              <a:t>Luzius Brotbek		Tel. 032 326 19 32	</a:t>
            </a:r>
            <a:r>
              <a:rPr lang="de-CH" sz="1400" dirty="0" err="1">
                <a:latin typeface="Outfit" pitchFamily="2" charset="0"/>
                <a:cs typeface="Akkurat TT Light" panose="020B0404020101020102" pitchFamily="34" charset="0"/>
                <a:hlinkClick r:id="rId10"/>
              </a:rPr>
              <a:t>luzius.brotbek</a:t>
            </a:r>
            <a:r>
              <a:rPr lang="de-CH" sz="1400" dirty="0">
                <a:latin typeface="Outfit" pitchFamily="2" charset="0"/>
                <a:cs typeface="Akkurat TT Light" panose="020B0404020101020102" pitchFamily="34" charset="0"/>
                <a:hlinkClick r:id="rId10"/>
              </a:rPr>
              <a:t>(at)biel-bienne.ch</a:t>
            </a:r>
            <a:endParaRPr lang="de-CH" sz="1400" dirty="0">
              <a:latin typeface="Outfit" pitchFamily="2" charset="0"/>
              <a:cs typeface="Akkurat TT Light" panose="020B0404020101020102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CH" sz="1400" b="1" dirty="0">
                <a:latin typeface="Outfit" pitchFamily="2" charset="0"/>
                <a:cs typeface="Akkurat TT Light" panose="020B0404020101020102" pitchFamily="34" charset="0"/>
              </a:rPr>
              <a:t>Vorstandsmitglied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sz="1400" dirty="0">
                <a:latin typeface="Outfit" pitchFamily="2" charset="0"/>
                <a:cs typeface="Akkurat TT Light" panose="020B0404020101020102" pitchFamily="34" charset="0"/>
              </a:rPr>
              <a:t>Sara Plutino (Stadtbibliothek	Tel: 079 742 53 76	</a:t>
            </a:r>
            <a:r>
              <a:rPr lang="de-CH" sz="1400" dirty="0" err="1">
                <a:latin typeface="Outfit" pitchFamily="2" charset="0"/>
                <a:cs typeface="Akkurat TT Light" panose="020B0404020101020102" pitchFamily="34" charset="0"/>
                <a:hlinkClick r:id="rId11"/>
              </a:rPr>
              <a:t>sara.plutino</a:t>
            </a:r>
            <a:r>
              <a:rPr lang="de-CH" sz="1400" dirty="0">
                <a:latin typeface="Outfit" pitchFamily="2" charset="0"/>
                <a:cs typeface="Akkurat TT Light" panose="020B0404020101020102" pitchFamily="34" charset="0"/>
                <a:hlinkClick r:id="rId11"/>
              </a:rPr>
              <a:t>(at)bibliobiel.ch</a:t>
            </a:r>
            <a:endParaRPr lang="de-CH" sz="1400" dirty="0">
              <a:latin typeface="Outfit" pitchFamily="2" charset="0"/>
              <a:cs typeface="Akkurat TT Light" panose="020B0404020101020102" pitchFamily="34" charset="0"/>
            </a:endParaRPr>
          </a:p>
          <a:p>
            <a:pPr marL="0" indent="0">
              <a:buNone/>
            </a:pPr>
            <a:r>
              <a:rPr lang="de-CH" sz="1200" dirty="0">
                <a:latin typeface="Outfit" pitchFamily="2" charset="0"/>
                <a:cs typeface="Akkurat TT Light" panose="020B0404020101020102" pitchFamily="34" charset="0"/>
              </a:rPr>
              <a:t>	</a:t>
            </a:r>
          </a:p>
          <a:p>
            <a:pPr>
              <a:buFont typeface="Symbol" panose="05050102010706020507" pitchFamily="18" charset="2"/>
              <a:buChar char="-"/>
            </a:pPr>
            <a:endParaRPr lang="de-CH" sz="1400" b="0" i="0" u="sng" strike="noStrike" dirty="0">
              <a:effectLst/>
              <a:latin typeface="Outfit" pitchFamily="2" charset="0"/>
              <a:cs typeface="Akkurat TT Light" panose="020B0404020101020102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endParaRPr lang="de-CH" sz="1400" u="sng" dirty="0">
              <a:latin typeface="Outfit" pitchFamily="2" charset="0"/>
              <a:cs typeface="Akkurat TT Light" panose="020B0404020101020102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endParaRPr lang="de-CH" sz="1400" b="0" i="0" u="sng" strike="noStrike" dirty="0">
              <a:effectLst/>
              <a:latin typeface="Outfit" pitchFamily="2" charset="0"/>
              <a:cs typeface="Akkurat TT Light" panose="020B0404020101020102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endParaRPr lang="de-CH" sz="1400" b="0" i="0" u="sng" strike="noStrike" dirty="0">
              <a:effectLst/>
              <a:latin typeface="Outfit" pitchFamily="2" charset="0"/>
              <a:cs typeface="Akkurat TT Light" panose="020B0404020101020102" pitchFamily="34" charset="0"/>
            </a:endParaRPr>
          </a:p>
          <a:p>
            <a:pPr marL="0" indent="0">
              <a:buNone/>
            </a:pPr>
            <a:endParaRPr lang="de-CH" b="1" i="0" u="none" strike="noStrike" dirty="0">
              <a:solidFill>
                <a:srgbClr val="000000"/>
              </a:solidFill>
              <a:effectLst/>
              <a:latin typeface="Outfit" pitchFamily="2" charset="0"/>
              <a:cs typeface="Akkurat TT Light" panose="020B0404020101020102" pitchFamily="34" charset="0"/>
            </a:endParaRPr>
          </a:p>
          <a:p>
            <a:pPr marL="0" indent="0">
              <a:buNone/>
            </a:pPr>
            <a:endParaRPr lang="de-CH" dirty="0">
              <a:latin typeface="Outfit" pitchFamily="2" charset="0"/>
              <a:cs typeface="Akkurat TT Light" panose="020B0404020101020102" pitchFamily="34" charset="0"/>
            </a:endParaRPr>
          </a:p>
          <a:p>
            <a:pPr marL="0" indent="0">
              <a:buNone/>
            </a:pPr>
            <a:endParaRPr lang="de-CH" dirty="0">
              <a:latin typeface="Outfit" pitchFamily="2" charset="0"/>
              <a:cs typeface="Akkurat TT Light" panose="020B0404020101020102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8B1F331-68D3-6DD0-5734-DE743858E6C9}"/>
              </a:ext>
            </a:extLst>
          </p:cNvPr>
          <p:cNvSpPr txBox="1"/>
          <p:nvPr/>
        </p:nvSpPr>
        <p:spPr>
          <a:xfrm>
            <a:off x="421723" y="2766809"/>
            <a:ext cx="3089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3200" dirty="0">
                <a:solidFill>
                  <a:schemeClr val="bg1">
                    <a:lumMod val="95000"/>
                  </a:schemeClr>
                </a:solidFill>
                <a:latin typeface="Outfit" pitchFamily="2" charset="0"/>
              </a:rPr>
              <a:t>Vorstand</a:t>
            </a:r>
          </a:p>
        </p:txBody>
      </p:sp>
    </p:spTree>
    <p:extLst>
      <p:ext uri="{BB962C8B-B14F-4D97-AF65-F5344CB8AC3E}">
        <p14:creationId xmlns:p14="http://schemas.microsoft.com/office/powerpoint/2010/main" val="275473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B795AC7-47AA-9908-FFB5-CC384B580DA4}"/>
              </a:ext>
            </a:extLst>
          </p:cNvPr>
          <p:cNvSpPr txBox="1"/>
          <p:nvPr/>
        </p:nvSpPr>
        <p:spPr>
          <a:xfrm>
            <a:off x="401417" y="2802496"/>
            <a:ext cx="3089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3200" dirty="0">
                <a:solidFill>
                  <a:schemeClr val="bg1">
                    <a:lumMod val="95000"/>
                  </a:schemeClr>
                </a:solidFill>
                <a:latin typeface="Outfit" pitchFamily="2" charset="0"/>
              </a:rPr>
              <a:t>Vorstand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EB781F4-1D8E-661F-14DA-F3D44A406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6584" y="1173958"/>
            <a:ext cx="7080503" cy="472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8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CBD1EF-7FA4-8F00-46E9-2BC3F48B2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t" anchorCtr="0">
            <a:normAutofit/>
          </a:bodyPr>
          <a:lstStyle/>
          <a:p>
            <a:pPr marL="0" indent="0" algn="ctr">
              <a:buNone/>
            </a:pPr>
            <a:endParaRPr lang="de-CH" b="1" i="0" u="none" strike="noStrike" dirty="0">
              <a:solidFill>
                <a:srgbClr val="000000"/>
              </a:solidFill>
              <a:effectLst/>
              <a:latin typeface="Outfit" pitchFamily="2" charset="0"/>
              <a:cs typeface="Akkurat TT Light" panose="020B0404020101020102" pitchFamily="34" charset="0"/>
            </a:endParaRPr>
          </a:p>
          <a:p>
            <a:pPr marL="0" indent="0">
              <a:buNone/>
            </a:pPr>
            <a:endParaRPr lang="de-CH" dirty="0">
              <a:latin typeface="Outfit" pitchFamily="2" charset="0"/>
              <a:cs typeface="Akkurat TT Light" panose="020B0404020101020102" pitchFamily="34" charset="0"/>
            </a:endParaRPr>
          </a:p>
          <a:p>
            <a:pPr marL="0" indent="0">
              <a:buNone/>
            </a:pPr>
            <a:endParaRPr lang="de-CH" dirty="0">
              <a:latin typeface="Outfit" pitchFamily="2" charset="0"/>
              <a:cs typeface="Akkurat TT Light" panose="020B0404020101020102" pitchFamily="34" charset="0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08DC084-465F-5529-B095-7F33048C649B}"/>
              </a:ext>
            </a:extLst>
          </p:cNvPr>
          <p:cNvSpPr txBox="1">
            <a:spLocks/>
          </p:cNvSpPr>
          <p:nvPr/>
        </p:nvSpPr>
        <p:spPr>
          <a:xfrm>
            <a:off x="4451766" y="801880"/>
            <a:ext cx="7260621" cy="5546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sz="26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Wir sind Verhandlungspartner für: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6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Löhne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6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Teuerungszuschläge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6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Einstufungen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6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Beförderungsanträge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6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Änderungen der Personalreglemente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6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Ausarbeitung von Gesamtarbeitsverträgen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6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Sämtliche Personalprobleme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6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Der PVBB organisiert gesellschaftliche Anlässe, die der Geselligkeit und des Austausches unter den Mitgliedern fördern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Outfit" pitchFamily="2" charset="0"/>
              <a:cs typeface="Akkurat TT Light" panose="020B0404020101020102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Outfit" pitchFamily="2" charset="0"/>
              <a:cs typeface="Akkurat TT Light" panose="020B0404020101020102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553783-3069-C689-67DD-E50809CC7DCA}"/>
              </a:ext>
            </a:extLst>
          </p:cNvPr>
          <p:cNvSpPr txBox="1"/>
          <p:nvPr/>
        </p:nvSpPr>
        <p:spPr>
          <a:xfrm>
            <a:off x="413940" y="2661751"/>
            <a:ext cx="3089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3200" dirty="0">
                <a:solidFill>
                  <a:schemeClr val="bg1">
                    <a:lumMod val="95000"/>
                  </a:schemeClr>
                </a:solidFill>
                <a:latin typeface="Outfit" pitchFamily="2" charset="0"/>
              </a:rPr>
              <a:t>Vorteile der Mitgliedschaft</a:t>
            </a:r>
          </a:p>
        </p:txBody>
      </p:sp>
    </p:spTree>
    <p:extLst>
      <p:ext uri="{BB962C8B-B14F-4D97-AF65-F5344CB8AC3E}">
        <p14:creationId xmlns:p14="http://schemas.microsoft.com/office/powerpoint/2010/main" val="109634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D537BE-8D86-F4CB-DE95-B7F7EF73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5683316"/>
          </a:xfrm>
        </p:spPr>
        <p:txBody>
          <a:bodyPr anchor="ctr" anchorCtr="1">
            <a:normAutofit/>
          </a:bodyPr>
          <a:lstStyle/>
          <a:p>
            <a:pPr algn="r"/>
            <a:r>
              <a:rPr lang="de-CH" sz="2800" b="1" dirty="0">
                <a:solidFill>
                  <a:schemeClr val="bg1"/>
                </a:solidFill>
                <a:latin typeface="Outfit" pitchFamily="2" charset="0"/>
                <a:cs typeface="Akkurat TT Light" panose="020B0404020101020102" pitchFamily="34" charset="0"/>
              </a:rPr>
              <a:t>Vorteile der Mitgliedschaft</a:t>
            </a:r>
            <a:br>
              <a:rPr lang="de-CH" sz="4000" b="1" i="0" u="none" strike="noStrike" dirty="0">
                <a:solidFill>
                  <a:srgbClr val="000000"/>
                </a:solidFill>
                <a:effectLst/>
                <a:latin typeface="Outfit" pitchFamily="2" charset="0"/>
                <a:cs typeface="Akkurat TT Light" panose="020B0404020101020102" pitchFamily="34" charset="0"/>
              </a:rPr>
            </a:br>
            <a:br>
              <a:rPr lang="de-CH" sz="4000" b="1" i="0" u="none" strike="noStrike" dirty="0">
                <a:solidFill>
                  <a:srgbClr val="FFFFFF"/>
                </a:solidFill>
                <a:effectLst/>
                <a:latin typeface="Outfit" pitchFamily="2" charset="0"/>
                <a:cs typeface="Akkurat TT Light" panose="020B0404020101020102" pitchFamily="34" charset="0"/>
              </a:rPr>
            </a:br>
            <a:endParaRPr lang="de-CH" sz="4000" dirty="0">
              <a:solidFill>
                <a:srgbClr val="FFFFFF"/>
              </a:solidFill>
              <a:latin typeface="Outfit" pitchFamily="2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CBD1EF-7FA4-8F00-46E9-2BC3F48B2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t" anchorCtr="0">
            <a:normAutofit/>
          </a:bodyPr>
          <a:lstStyle/>
          <a:p>
            <a:pPr marL="0" indent="0" algn="ctr">
              <a:buNone/>
            </a:pPr>
            <a:endParaRPr lang="de-CH" b="1" i="0" u="none" strike="noStrike" dirty="0">
              <a:solidFill>
                <a:srgbClr val="000000"/>
              </a:solidFill>
              <a:effectLst/>
              <a:latin typeface="Outfit" pitchFamily="2" charset="0"/>
              <a:cs typeface="Akkurat TT Light" panose="020B0404020101020102" pitchFamily="34" charset="0"/>
            </a:endParaRPr>
          </a:p>
          <a:p>
            <a:pPr marL="0" indent="0">
              <a:buNone/>
            </a:pPr>
            <a:endParaRPr lang="de-CH" dirty="0">
              <a:latin typeface="Outfit" pitchFamily="2" charset="0"/>
              <a:cs typeface="Akkurat TT Light" panose="020B0404020101020102" pitchFamily="34" charset="0"/>
            </a:endParaRPr>
          </a:p>
          <a:p>
            <a:pPr marL="0" indent="0">
              <a:buNone/>
            </a:pPr>
            <a:endParaRPr lang="de-CH" dirty="0">
              <a:latin typeface="Outfit" pitchFamily="2" charset="0"/>
              <a:cs typeface="Akkurat TT Light" panose="020B0404020101020102" pitchFamily="34" charset="0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08DC084-465F-5529-B095-7F33048C649B}"/>
              </a:ext>
            </a:extLst>
          </p:cNvPr>
          <p:cNvSpPr txBox="1">
            <a:spLocks/>
          </p:cNvSpPr>
          <p:nvPr/>
        </p:nvSpPr>
        <p:spPr>
          <a:xfrm>
            <a:off x="4428565" y="327171"/>
            <a:ext cx="7382435" cy="62497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sz="84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Wünschen Sie sich das auch?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84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Günstige Mitgliederbeiträge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sz="8400" dirty="0">
              <a:solidFill>
                <a:srgbClr val="000000"/>
              </a:solidFill>
              <a:latin typeface="Outfit" pitchFamily="2" charset="0"/>
              <a:cs typeface="Akkurat TT Light" panose="020B0404020101020102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de-CH" sz="84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PVBB = CHF 50.00 Kollektivmitgliedschaft / pro Jahr</a:t>
            </a:r>
          </a:p>
          <a:p>
            <a:pPr marL="457200" lvl="1" indent="0">
              <a:buNone/>
            </a:pPr>
            <a:r>
              <a:rPr lang="de-CH" sz="84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	             CHF 70.00 Einzelmitgliedschaft / pro Jahr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sz="84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VPOD = 0.8% von Einkommen mind. ca. CHF 400.-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sz="84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UNIA   =  0.9% von Einkommen mind. ca. CHF 450.-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de-CH" sz="8400" dirty="0">
              <a:solidFill>
                <a:srgbClr val="000000"/>
              </a:solidFill>
              <a:latin typeface="Outfit" pitchFamily="2" charset="0"/>
              <a:cs typeface="Akkurat TT Light" panose="020B0404020101020102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CH" sz="84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Wahrung der Arbeitnehmerrechte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84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Verbesserte Arbeitsbedingungen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84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Gerechte Personalpolitik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84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Vernünftige Lohnpolitik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84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fortschrittliche Sozialpolitik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84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Arbeitnehmenden – Rechtsschutz (nach einem Jahr Mitgliedschaft)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84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Bei konkreten, persönlichen Problemen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sz="84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Unterstützung durch ein erfahrenes Vorstandsmitglied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sz="84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Im Bedarfsfall Anspruch auf Fachjuristen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Outfit" pitchFamily="2" charset="0"/>
              <a:cs typeface="Akkurat TT Light" panose="020B0404020101020102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Outfit" pitchFamily="2" charset="0"/>
              <a:cs typeface="Akkurat TT Light" panose="020B04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04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67ADCA3-E0F3-A92C-2DB9-8800DF9B40EC}"/>
              </a:ext>
            </a:extLst>
          </p:cNvPr>
          <p:cNvSpPr txBox="1"/>
          <p:nvPr/>
        </p:nvSpPr>
        <p:spPr>
          <a:xfrm>
            <a:off x="214009" y="2766809"/>
            <a:ext cx="3297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3200" dirty="0">
                <a:solidFill>
                  <a:schemeClr val="bg1">
                    <a:lumMod val="95000"/>
                  </a:schemeClr>
                </a:solidFill>
                <a:latin typeface="Outfit" pitchFamily="2" charset="0"/>
              </a:rPr>
              <a:t>Vergünstigungen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35E8D6-9380-2F6B-EF61-78DE02B31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982" y="2808242"/>
            <a:ext cx="1048431" cy="24203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0BFEF27-9B6B-6A02-1F39-793030755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423" y="3262223"/>
            <a:ext cx="858595" cy="32269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8D1C243-FAAC-9F8A-16E3-627938508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6773" y="2975517"/>
            <a:ext cx="724351" cy="70635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9186ED7-7700-5569-C1DB-58E43828F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0331" y="3710892"/>
            <a:ext cx="634838" cy="61906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5FE1222-5D2D-4243-1E76-810EB7CCD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0247" y="5875998"/>
            <a:ext cx="693080" cy="67586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3A4A261-56CE-432E-22FA-69B35EEA3D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435" y="4935291"/>
            <a:ext cx="561734" cy="54777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B9678A4-D3F1-1DEC-62AF-A14353B5D1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6310" y="4154694"/>
            <a:ext cx="716377" cy="69857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79F14AF-9E5E-6247-D24A-0286B26BD0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7617" y="4327393"/>
            <a:ext cx="563526" cy="553957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BF2C282F-EEFA-0A90-E66A-9D91810CD1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0690" y="4929111"/>
            <a:ext cx="568071" cy="553958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B1EA98D0-ADD6-A471-4BB4-063E20196359}"/>
              </a:ext>
            </a:extLst>
          </p:cNvPr>
          <p:cNvSpPr txBox="1"/>
          <p:nvPr/>
        </p:nvSpPr>
        <p:spPr>
          <a:xfrm>
            <a:off x="5132797" y="4496855"/>
            <a:ext cx="531983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00" b="1" dirty="0">
                <a:latin typeface="Outfit" pitchFamily="2" charset="0"/>
              </a:rPr>
              <a:t>Vergünstigungen für städtische Angestellte</a:t>
            </a:r>
          </a:p>
          <a:p>
            <a:r>
              <a:rPr lang="de-CH" sz="1200" dirty="0">
                <a:latin typeface="Outfit" pitchFamily="2" charset="0"/>
              </a:rPr>
              <a:t>Bieler Schifffahrtsgesellschaft BSG: </a:t>
            </a:r>
            <a:r>
              <a:rPr lang="de-CH" sz="1200" dirty="0" err="1">
                <a:latin typeface="Outfit" pitchFamily="2" charset="0"/>
              </a:rPr>
              <a:t>Tagesbillette</a:t>
            </a:r>
            <a:r>
              <a:rPr lang="de-CH" sz="1200" dirty="0">
                <a:latin typeface="Outfit" pitchFamily="2" charset="0"/>
              </a:rPr>
              <a:t> zu CHF 25.00</a:t>
            </a:r>
          </a:p>
          <a:p>
            <a:r>
              <a:rPr lang="de-CH" sz="1200" dirty="0">
                <a:latin typeface="Outfit" pitchFamily="2" charset="0"/>
              </a:rPr>
              <a:t>CTS Fitness: 25% Rabatt</a:t>
            </a:r>
          </a:p>
          <a:p>
            <a:r>
              <a:rPr lang="de-CH" sz="1200" dirty="0">
                <a:latin typeface="Outfit" pitchFamily="2" charset="0"/>
              </a:rPr>
              <a:t>Volkshochschule Biel: 10% Rabatt (5% bei Wohnsitz ausserhalb Biel)</a:t>
            </a:r>
          </a:p>
          <a:p>
            <a:r>
              <a:rPr lang="de-CH" sz="1200" dirty="0">
                <a:latin typeface="Outfit" pitchFamily="2" charset="0"/>
              </a:rPr>
              <a:t>Bildung Formation Biel Bienne: 10% Rabatt auf Kurse und Seminare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738E4207-CB4A-BCFE-0F86-CEDF791CE696}"/>
              </a:ext>
            </a:extLst>
          </p:cNvPr>
          <p:cNvSpPr txBox="1"/>
          <p:nvPr/>
        </p:nvSpPr>
        <p:spPr>
          <a:xfrm>
            <a:off x="5157284" y="3681871"/>
            <a:ext cx="531983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00" b="1" dirty="0">
                <a:latin typeface="Outfit" pitchFamily="2" charset="0"/>
              </a:rPr>
              <a:t>Hypotheken</a:t>
            </a:r>
          </a:p>
          <a:p>
            <a:r>
              <a:rPr lang="de-CH" sz="1200" dirty="0">
                <a:latin typeface="Outfit" pitchFamily="2" charset="0"/>
              </a:rPr>
              <a:t>Spezielle Vereinbarung zwischen dem ZV und der Bank Cler mit bis zu 0.3 % Zinsabschlag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91B0DEDE-ED1D-90CB-3D0D-684F0FA6F0C5}"/>
              </a:ext>
            </a:extLst>
          </p:cNvPr>
          <p:cNvSpPr txBox="1"/>
          <p:nvPr/>
        </p:nvSpPr>
        <p:spPr>
          <a:xfrm>
            <a:off x="5132797" y="2549553"/>
            <a:ext cx="531983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00" b="1" dirty="0">
                <a:latin typeface="Outfit" pitchFamily="2" charset="0"/>
              </a:rPr>
              <a:t>Versicherungen</a:t>
            </a:r>
          </a:p>
          <a:p>
            <a:r>
              <a:rPr lang="de-CH" sz="1200" dirty="0">
                <a:latin typeface="Outfit" pitchFamily="2" charset="0"/>
              </a:rPr>
              <a:t>Spezialvereinbarung des Schweizerischen Zentralverbandes ZV mit </a:t>
            </a:r>
            <a:r>
              <a:rPr lang="de-CH" sz="1200" dirty="0" err="1">
                <a:latin typeface="Outfit" pitchFamily="2" charset="0"/>
              </a:rPr>
              <a:t>Zurich</a:t>
            </a:r>
            <a:r>
              <a:rPr lang="de-CH" sz="1200" dirty="0">
                <a:latin typeface="Outfit" pitchFamily="2" charset="0"/>
              </a:rPr>
              <a:t> Connect für schweizweit günstigste Prämien bei Autoversicherungen, Hausrat und Privathaftpflicht.</a:t>
            </a:r>
          </a:p>
          <a:p>
            <a:r>
              <a:rPr lang="de-CH" sz="1200" dirty="0">
                <a:latin typeface="Outfit" pitchFamily="2" charset="0"/>
              </a:rPr>
              <a:t>Vergünstigungen bei ÖKK und KPT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F7A0EE74-9C33-C376-3B8C-A4CE0F1F3169}"/>
              </a:ext>
            </a:extLst>
          </p:cNvPr>
          <p:cNvSpPr txBox="1"/>
          <p:nvPr/>
        </p:nvSpPr>
        <p:spPr>
          <a:xfrm>
            <a:off x="5132797" y="1465274"/>
            <a:ext cx="657412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00" b="1" dirty="0">
                <a:latin typeface="Outfit" pitchFamily="2" charset="0"/>
              </a:rPr>
              <a:t>Versicherungen</a:t>
            </a:r>
          </a:p>
          <a:p>
            <a:r>
              <a:rPr lang="de-CH" sz="1200" dirty="0">
                <a:latin typeface="Outfit" pitchFamily="2" charset="0"/>
              </a:rPr>
              <a:t>Spezialvereinbarung des ZV mit der ARAG-Winterthur-Versicherung Rechtsschutz </a:t>
            </a:r>
          </a:p>
          <a:p>
            <a:r>
              <a:rPr lang="de-CH" sz="1200" dirty="0">
                <a:latin typeface="Outfit" pitchFamily="2" charset="0"/>
              </a:rPr>
              <a:t>(Arbeitsrecht) ist im Mitgliederbeitrag integriert (ACHTUNG: der Anspruch auf Rechtsschutz </a:t>
            </a:r>
          </a:p>
          <a:p>
            <a:r>
              <a:rPr lang="de-CH" sz="1200" dirty="0">
                <a:latin typeface="Outfit" pitchFamily="2" charset="0"/>
              </a:rPr>
              <a:t>besteht erst nach einem Jahr Mitgliedschaft beim PVBB). Es besteht zudem auf der Homepage </a:t>
            </a:r>
          </a:p>
          <a:p>
            <a:r>
              <a:rPr lang="de-CH" sz="1200" dirty="0">
                <a:latin typeface="Outfit" pitchFamily="2" charset="0"/>
              </a:rPr>
              <a:t>vom ZV die Möglichkeit eine Privat-Rechtschutz-Versicherung abzuschliessen</a:t>
            </a:r>
          </a:p>
          <a:p>
            <a:endParaRPr lang="de-CH" sz="1200" dirty="0">
              <a:latin typeface="Outfit" pitchFamily="2" charset="0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D3F3A727-C273-EE89-4ACC-80E9E19AD5ED}"/>
              </a:ext>
            </a:extLst>
          </p:cNvPr>
          <p:cNvSpPr txBox="1"/>
          <p:nvPr/>
        </p:nvSpPr>
        <p:spPr>
          <a:xfrm>
            <a:off x="5132797" y="5546647"/>
            <a:ext cx="6574127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00" b="1" dirty="0">
                <a:latin typeface="Outfit" pitchFamily="2" charset="0"/>
              </a:rPr>
              <a:t>Online-Shopping</a:t>
            </a:r>
          </a:p>
          <a:p>
            <a:r>
              <a:rPr lang="de-CH" sz="1200" dirty="0">
                <a:latin typeface="Outfit" pitchFamily="2" charset="0"/>
              </a:rPr>
              <a:t>Auf der </a:t>
            </a:r>
            <a:r>
              <a:rPr lang="de-CH" sz="1200" dirty="0" err="1">
                <a:latin typeface="Outfit" pitchFamily="2" charset="0"/>
              </a:rPr>
              <a:t>Rewardo</a:t>
            </a:r>
            <a:r>
              <a:rPr lang="de-CH" sz="1200" dirty="0">
                <a:latin typeface="Outfit" pitchFamily="2" charset="0"/>
              </a:rPr>
              <a:t>-Webseite bei über 100 Online Shops, spezielle Rabatte auf Ihre Online Einkäufe </a:t>
            </a:r>
            <a:r>
              <a:rPr lang="de-CH" sz="1200" dirty="0">
                <a:latin typeface="Outfit" pitchFamily="2" charset="0"/>
                <a:hlinkClick r:id="rId11"/>
              </a:rPr>
              <a:t>https://zv.rewardo.ch/</a:t>
            </a:r>
            <a:endParaRPr lang="de-CH" sz="1200" dirty="0">
              <a:latin typeface="Outfit" pitchFamily="2" charset="0"/>
            </a:endParaRPr>
          </a:p>
          <a:p>
            <a:r>
              <a:rPr lang="de-CH" sz="1200" dirty="0">
                <a:latin typeface="Outfit" pitchFamily="2" charset="0"/>
              </a:rPr>
              <a:t>Weitere Vergünstigungen und Rabatte unter </a:t>
            </a:r>
            <a:r>
              <a:rPr lang="de-CH" sz="1200" dirty="0">
                <a:latin typeface="Outfit" pitchFamily="2" charset="0"/>
                <a:hlinkClick r:id="rId12"/>
              </a:rPr>
              <a:t>https://oeffentlichespersonal.ch/#dienstleistungen</a:t>
            </a:r>
            <a:r>
              <a:rPr lang="de-CH" sz="1200" dirty="0">
                <a:latin typeface="Outfit" pitchFamily="2" charset="0"/>
              </a:rPr>
              <a:t> Partnerangebote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2473E075-886D-E04E-0CF0-8E1B0256D441}"/>
              </a:ext>
            </a:extLst>
          </p:cNvPr>
          <p:cNvSpPr txBox="1"/>
          <p:nvPr/>
        </p:nvSpPr>
        <p:spPr>
          <a:xfrm>
            <a:off x="5129749" y="450762"/>
            <a:ext cx="657412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00" b="1" dirty="0">
                <a:latin typeface="Outfit" pitchFamily="2" charset="0"/>
              </a:rPr>
              <a:t>Vergünstigungen für Mitglieder des PVBB-Personalverband der Stadt Biel</a:t>
            </a:r>
          </a:p>
          <a:p>
            <a:endParaRPr lang="de-CH" sz="1200" dirty="0">
              <a:latin typeface="Outfit" pitchFamily="2" charset="0"/>
            </a:endParaRPr>
          </a:p>
          <a:p>
            <a:r>
              <a:rPr lang="de-CH" sz="1200" dirty="0">
                <a:latin typeface="Outfit" pitchFamily="2" charset="0"/>
              </a:rPr>
              <a:t>Kontaktperson für Anfragen und Details:</a:t>
            </a:r>
          </a:p>
          <a:p>
            <a:endParaRPr lang="de-CH" sz="1200" dirty="0">
              <a:latin typeface="Outfit" pitchFamily="2" charset="0"/>
            </a:endParaRPr>
          </a:p>
          <a:p>
            <a:r>
              <a:rPr lang="de-CH" sz="1200" dirty="0">
                <a:latin typeface="Outfit" pitchFamily="2" charset="0"/>
              </a:rPr>
              <a:t>Farah Fasiolo 	</a:t>
            </a:r>
            <a:r>
              <a:rPr lang="de-CH" sz="1200" b="0" i="0" u="none" strike="noStrike" dirty="0">
                <a:effectLst/>
                <a:latin typeface="Outfit" pitchFamily="2" charset="0"/>
                <a:cs typeface="Akkurat TT Light" panose="020B0404020101020102" pitchFamily="34" charset="0"/>
              </a:rPr>
              <a:t>Tel. 032 326 23 43 	</a:t>
            </a:r>
            <a:r>
              <a:rPr lang="de-CH" sz="1200" u="sng" dirty="0" err="1">
                <a:latin typeface="Outfit" pitchFamily="2" charset="0"/>
                <a:cs typeface="Akkurat TT Light" panose="020B0404020101020102" pitchFamily="34" charset="0"/>
                <a:hlinkClick r:id="rId13"/>
              </a:rPr>
              <a:t>farah.fasiolo</a:t>
            </a:r>
            <a:r>
              <a:rPr lang="de-CH" sz="1200" u="sng" dirty="0">
                <a:latin typeface="Outfit" pitchFamily="2" charset="0"/>
                <a:cs typeface="Akkurat TT Light" panose="020B0404020101020102" pitchFamily="34" charset="0"/>
                <a:hlinkClick r:id="rId13"/>
              </a:rPr>
              <a:t>(at)biel-bienne.ch</a:t>
            </a:r>
            <a:r>
              <a:rPr lang="de-CH" sz="1200" dirty="0">
                <a:latin typeface="Outfit" pitchFamily="2" charset="0"/>
                <a:cs typeface="Akkurat TT Light" panose="020B0404020101020102" pitchFamily="34" charset="0"/>
              </a:rPr>
              <a:t> </a:t>
            </a:r>
            <a:endParaRPr lang="de-CH" sz="1200" b="0" i="0" u="none" strike="noStrike" dirty="0">
              <a:effectLst/>
              <a:latin typeface="Outfit" pitchFamily="2" charset="0"/>
              <a:cs typeface="Akkurat TT Light" panose="020B0404020101020102" pitchFamily="34" charset="0"/>
            </a:endParaRPr>
          </a:p>
          <a:p>
            <a:endParaRPr lang="de-CH" sz="1200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857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725</Words>
  <Application>Microsoft Office PowerPoint</Application>
  <PresentationFormat>Breitbild</PresentationFormat>
  <Paragraphs>135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Outfit</vt:lpstr>
      <vt:lpstr>Symbol</vt:lpstr>
      <vt:lpstr>Wingdings</vt:lpstr>
      <vt:lpstr>Office</vt:lpstr>
      <vt:lpstr>Vorstellung des Personalverband der Stadt Biel/Bienne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Vorteile der Mitgliedschaft  </vt:lpstr>
      <vt:lpstr>PowerPoint-Präsentation</vt:lpstr>
      <vt:lpstr>PowerPoint-Präsentation</vt:lpstr>
      <vt:lpstr>PowerPoint-Präsentation</vt:lpstr>
    </vt:vector>
  </TitlesOfParts>
  <Company>ESB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Vorstellung des Personalverband der Stadt Biel/Bienne</dc:title>
  <dc:creator>Waelti Michel</dc:creator>
  <cp:lastModifiedBy>thomas holzer</cp:lastModifiedBy>
  <cp:revision>15</cp:revision>
  <dcterms:created xsi:type="dcterms:W3CDTF">2024-02-13T08:36:01Z</dcterms:created>
  <dcterms:modified xsi:type="dcterms:W3CDTF">2025-10-30T13:29:57Z</dcterms:modified>
</cp:coreProperties>
</file>